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74" r:id="rId4"/>
    <p:sldId id="259" r:id="rId5"/>
    <p:sldId id="261" r:id="rId6"/>
    <p:sldId id="260" r:id="rId7"/>
    <p:sldId id="262" r:id="rId8"/>
    <p:sldId id="263" r:id="rId9"/>
    <p:sldId id="264" r:id="rId10"/>
    <p:sldId id="265" r:id="rId11"/>
    <p:sldId id="266" r:id="rId12"/>
    <p:sldId id="268" r:id="rId13"/>
    <p:sldId id="267" r:id="rId14"/>
    <p:sldId id="269" r:id="rId15"/>
    <p:sldId id="270" r:id="rId16"/>
    <p:sldId id="271" r:id="rId17"/>
    <p:sldId id="272" r:id="rId18"/>
    <p:sldId id="275"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12565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Ada sent Felix 2 emails. </a:t>
            </a:r>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How people report about the news was initially positive but as protests become more violent and more deaths occur, we see more of a mixture of positive and negative sentiment over time. </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17</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18</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1994 the CEO discovers oil/gas fields off the Kronos coast. The POK formed in 1997 in response to the pollution of the local water supply and the resultant sickness and subsequent deaths of local residents.</a:t>
            </a:r>
          </a:p>
          <a:p>
            <a:r>
              <a:rPr lang="en-US" dirty="0"/>
              <a:t>1998 Juliana dies from benzene toxicity which spurs more people to join the POK.</a:t>
            </a:r>
          </a:p>
          <a:p>
            <a:r>
              <a:rPr lang="en-US" dirty="0"/>
              <a:t>2001, Mr. Karel leads the POK and Mr. </a:t>
            </a:r>
            <a:r>
              <a:rPr lang="en-US" dirty="0" err="1"/>
              <a:t>Nespola</a:t>
            </a:r>
            <a:r>
              <a:rPr lang="en-US" dirty="0"/>
              <a:t> dies suddenly. In addition to the environment and health concerns from the POK they added bribery and corruption to the agenda. </a:t>
            </a:r>
          </a:p>
          <a:p>
            <a:r>
              <a:rPr lang="en-US" dirty="0"/>
              <a:t>2005-2009 POK rallies are more militant, violent, and more civil disobedience and no laws have passed in more than 10 years. The POK have tried multiple times to get an audience with government officials and no one </a:t>
            </a:r>
          </a:p>
          <a:p>
            <a:r>
              <a:rPr lang="en-US" dirty="0"/>
              <a:t>wants to hear them, this includes the toxicity level reports from the river so they have data and statistics.   </a:t>
            </a:r>
          </a:p>
          <a:p>
            <a:r>
              <a:rPr lang="en-US" dirty="0"/>
              <a:t>2009 June – Elian Karel dies in prison cell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39192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takes over the POK for the past 5 years.</a:t>
            </a:r>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continue, drug trafficking and usage is on the rise. A decline in oil/gas for the first time in 20 years.</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55158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turn violent, designer drugs appear, POK is now labeled as a terrorist group, GASTech IPO </a:t>
            </a:r>
            <a:r>
              <a:rPr lang="en-US" dirty="0" err="1"/>
              <a:t>accounced</a:t>
            </a:r>
            <a:r>
              <a:rPr lang="en-US" dirty="0"/>
              <a:t>, then kidnapping occurs in Jan 2014.</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292044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 AM the fire alarm was pulled; media were already gathered out front for news coverage of the reception at the capital. Fire department responds and told everyone it was a false alarm. There is no fire or bomb threat. </a:t>
            </a:r>
          </a:p>
          <a:p>
            <a:r>
              <a:rPr lang="en-US" dirty="0"/>
              <a:t>At the same time that employees exited, a helicopter took off from the roof of the building. The media tries calling senior executives but no response. At 6:30 PM a jet arrives to refuel and takes off for </a:t>
            </a:r>
            <a:r>
              <a:rPr lang="en-US" dirty="0" err="1"/>
              <a:t>Ablia</a:t>
            </a:r>
            <a:r>
              <a:rPr lang="en-US" dirty="0"/>
              <a:t> airport with 6 other GASTech employees. The police suspect POK behind the alleged kidnapping, the president of Kronos was moved to a secure location and several law enforcement officials arrived in Kronos to assist the police with the investigation. </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059502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5/14/2023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p:txBody>
          <a:bodyPr/>
          <a:lstStyle/>
          <a:p>
            <a:r>
              <a:rPr lang="en-US" dirty="0">
                <a:latin typeface="+mj-lt"/>
                <a:ea typeface="Verdana" panose="020B0604030504040204" pitchFamily="34" charset="0"/>
              </a:rPr>
              <a:t>Heather Lemon</a:t>
            </a:r>
            <a:br>
              <a:rPr lang="en-US" dirty="0">
                <a:latin typeface="+mj-lt"/>
                <a:ea typeface="Verdana" panose="020B0604030504040204" pitchFamily="34" charset="0"/>
              </a:rPr>
            </a:br>
            <a:r>
              <a:rPr lang="en-US"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p:txBody>
          <a:bodyPr/>
          <a:lstStyle/>
          <a:p>
            <a:r>
              <a:rPr lang="en-US" dirty="0">
                <a:latin typeface="+mj-lt"/>
                <a:ea typeface="Verdana" panose="020B0604030504040204" pitchFamily="34" charset="0"/>
              </a:rPr>
              <a:t>COMP 4449 Capstone</a:t>
            </a:r>
          </a:p>
          <a:p>
            <a:r>
              <a:rPr lang="en-US" dirty="0">
                <a:latin typeface="+mj-lt"/>
                <a:ea typeface="Verdana" panose="020B0604030504040204" pitchFamily="34" charset="0"/>
              </a:rPr>
              <a:t>5/12/2023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2" name="Picture 1" descr="A picture containing text, screenshot, font, circle&#10;&#10;Description automatically generated">
            <a:extLst>
              <a:ext uri="{FF2B5EF4-FFF2-40B4-BE49-F238E27FC236}">
                <a16:creationId xmlns:a16="http://schemas.microsoft.com/office/drawing/2014/main" id="{3EC6C909-68AA-726A-FCF9-759AFFE228C7}"/>
              </a:ext>
            </a:extLst>
          </p:cNvPr>
          <p:cNvPicPr>
            <a:picLocks noChangeAspect="1"/>
          </p:cNvPicPr>
          <p:nvPr/>
        </p:nvPicPr>
        <p:blipFill>
          <a:blip r:embed="rId3"/>
          <a:stretch>
            <a:fillRect/>
          </a:stretch>
        </p:blipFill>
        <p:spPr>
          <a:xfrm>
            <a:off x="532884" y="1344331"/>
            <a:ext cx="8741745" cy="5147383"/>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7" name="Picture 6" descr="A picture containing text, screenshot, font, diagram&#10;&#10;Description automatically generated">
            <a:extLst>
              <a:ext uri="{FF2B5EF4-FFF2-40B4-BE49-F238E27FC236}">
                <a16:creationId xmlns:a16="http://schemas.microsoft.com/office/drawing/2014/main" id="{18989DE0-4FEE-759F-B183-CF871344212D}"/>
              </a:ext>
            </a:extLst>
          </p:cNvPr>
          <p:cNvPicPr>
            <a:picLocks noChangeAspect="1"/>
          </p:cNvPicPr>
          <p:nvPr/>
        </p:nvPicPr>
        <p:blipFill>
          <a:blip r:embed="rId3"/>
          <a:stretch>
            <a:fillRect/>
          </a:stretch>
        </p:blipFill>
        <p:spPr>
          <a:xfrm>
            <a:off x="559177" y="1112707"/>
            <a:ext cx="8353711" cy="5475470"/>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5488633" y="2081964"/>
            <a:ext cx="6452329" cy="4079696"/>
          </a:xfrm>
        </p:spPr>
        <p:txBody>
          <a:bodyPr/>
          <a:lstStyle/>
          <a:p>
            <a:r>
              <a:rPr lang="en-US" dirty="0">
                <a:latin typeface="+mj-lt"/>
              </a:rPr>
              <a:t>Briefly wanted to point out the news articles of facts vs opinions. The Kronos Star has the least amount of bias when reporting their news articles.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470807" y="1788607"/>
            <a:ext cx="4646037" cy="4900054"/>
          </a:xfrm>
          <a:prstGeom prst="rect">
            <a:avLst/>
          </a:prstGeom>
        </p:spPr>
      </p:pic>
    </p:spTree>
    <p:extLst>
      <p:ext uri="{BB962C8B-B14F-4D97-AF65-F5344CB8AC3E}">
        <p14:creationId xmlns:p14="http://schemas.microsoft.com/office/powerpoint/2010/main" val="355952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9" name="Picture 8" descr="A picture containing text, font, screenshot, circle&#10;&#10;Description automatically generated">
            <a:extLst>
              <a:ext uri="{FF2B5EF4-FFF2-40B4-BE49-F238E27FC236}">
                <a16:creationId xmlns:a16="http://schemas.microsoft.com/office/drawing/2014/main" id="{F4550C2D-28C0-9696-CA5B-817784E6EBAC}"/>
              </a:ext>
            </a:extLst>
          </p:cNvPr>
          <p:cNvPicPr>
            <a:picLocks noChangeAspect="1"/>
          </p:cNvPicPr>
          <p:nvPr/>
        </p:nvPicPr>
        <p:blipFill>
          <a:blip r:embed="rId3"/>
          <a:stretch>
            <a:fillRect/>
          </a:stretch>
        </p:blipFill>
        <p:spPr>
          <a:xfrm>
            <a:off x="0" y="1071197"/>
            <a:ext cx="12192000" cy="5786803"/>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8" name="Picture 7" descr="A picture containing text, screenshot, circle, font&#10;&#10;Description automatically generated">
            <a:extLst>
              <a:ext uri="{FF2B5EF4-FFF2-40B4-BE49-F238E27FC236}">
                <a16:creationId xmlns:a16="http://schemas.microsoft.com/office/drawing/2014/main" id="{9B8295DB-10F7-3582-9FB4-B8B1DB4F3AA3}"/>
              </a:ext>
            </a:extLst>
          </p:cNvPr>
          <p:cNvPicPr>
            <a:picLocks noChangeAspect="1"/>
          </p:cNvPicPr>
          <p:nvPr/>
        </p:nvPicPr>
        <p:blipFill>
          <a:blip r:embed="rId3"/>
          <a:stretch>
            <a:fillRect/>
          </a:stretch>
        </p:blipFill>
        <p:spPr>
          <a:xfrm>
            <a:off x="3590394" y="1567542"/>
            <a:ext cx="4642818" cy="5290457"/>
          </a:xfrm>
          <a:prstGeom prst="rect">
            <a:avLst/>
          </a:prstGeom>
        </p:spPr>
      </p:pic>
    </p:spTree>
    <p:extLst>
      <p:ext uri="{BB962C8B-B14F-4D97-AF65-F5344CB8AC3E}">
        <p14:creationId xmlns:p14="http://schemas.microsoft.com/office/powerpoint/2010/main" val="2459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dirty="0">
                <a:latin typeface="+mj-lt"/>
              </a:rPr>
              <a:t>2 Hypothesis 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pPr marL="457200" indent="-457200">
              <a:buAutoNum type="arabicPeriod"/>
            </a:pPr>
            <a:r>
              <a:rPr lang="en-US" sz="3200" dirty="0">
                <a:latin typeface="+mj-lt"/>
              </a:rPr>
              <a:t>Did the CEO and executives fake a kidnapping and steal the money and run away?</a:t>
            </a:r>
          </a:p>
          <a:p>
            <a:pPr marL="457200" indent="-457200">
              <a:buAutoNum type="arabicPeriod"/>
            </a:pPr>
            <a:r>
              <a:rPr lang="en-US" sz="3200" dirty="0">
                <a:latin typeface="+mj-lt"/>
              </a:rPr>
              <a:t>Did the POK kidnap the CEO and executives to extort money for funding drugs, corruption and bribery? </a:t>
            </a:r>
          </a:p>
        </p:txBody>
      </p:sp>
    </p:spTree>
    <p:extLst>
      <p:ext uri="{BB962C8B-B14F-4D97-AF65-F5344CB8AC3E}">
        <p14:creationId xmlns:p14="http://schemas.microsoft.com/office/powerpoint/2010/main" val="240934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Tree>
    <p:extLst>
      <p:ext uri="{BB962C8B-B14F-4D97-AF65-F5344CB8AC3E}">
        <p14:creationId xmlns:p14="http://schemas.microsoft.com/office/powerpoint/2010/main" val="4160229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pic>
        <p:nvPicPr>
          <p:cNvPr id="8" name="Picture 7">
            <a:extLst>
              <a:ext uri="{FF2B5EF4-FFF2-40B4-BE49-F238E27FC236}">
                <a16:creationId xmlns:a16="http://schemas.microsoft.com/office/drawing/2014/main" id="{22255CE9-97DF-14D7-5A9E-D70E3CEE2F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206" y="1631023"/>
            <a:ext cx="11918794" cy="3499154"/>
          </a:xfrm>
          <a:prstGeom prst="rect">
            <a:avLst/>
          </a:prstGeom>
          <a:noFill/>
          <a:ln>
            <a:noFill/>
          </a:ln>
        </p:spPr>
      </p:pic>
    </p:spTree>
    <p:extLst>
      <p:ext uri="{BB962C8B-B14F-4D97-AF65-F5344CB8AC3E}">
        <p14:creationId xmlns:p14="http://schemas.microsoft.com/office/powerpoint/2010/main" val="102675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pic>
        <p:nvPicPr>
          <p:cNvPr id="6" name="Picture 5" descr="A picture containing text, screenshot, line, plot&#10;&#10;Description automatically generated">
            <a:extLst>
              <a:ext uri="{FF2B5EF4-FFF2-40B4-BE49-F238E27FC236}">
                <a16:creationId xmlns:a16="http://schemas.microsoft.com/office/drawing/2014/main" id="{722C62FB-7D28-BD10-B9EA-CBAB73E42577}"/>
              </a:ext>
            </a:extLst>
          </p:cNvPr>
          <p:cNvPicPr>
            <a:picLocks noChangeAspect="1"/>
          </p:cNvPicPr>
          <p:nvPr/>
        </p:nvPicPr>
        <p:blipFill>
          <a:blip r:embed="rId3"/>
          <a:stretch>
            <a:fillRect/>
          </a:stretch>
        </p:blipFill>
        <p:spPr>
          <a:xfrm>
            <a:off x="0" y="1638399"/>
            <a:ext cx="12192000" cy="3581201"/>
          </a:xfrm>
          <a:prstGeom prst="rect">
            <a:avLst/>
          </a:prstGeom>
        </p:spPr>
      </p:pic>
    </p:spTree>
    <p:extLst>
      <p:ext uri="{BB962C8B-B14F-4D97-AF65-F5344CB8AC3E}">
        <p14:creationId xmlns:p14="http://schemas.microsoft.com/office/powerpoint/2010/main" val="343668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855170" y="1397479"/>
            <a:ext cx="8314709" cy="1275383"/>
          </a:xfrm>
        </p:spPr>
        <p:txBody>
          <a:bodyPr/>
          <a:lstStyle/>
          <a:p>
            <a:r>
              <a:rPr lang="en-US"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855170" y="2753248"/>
            <a:ext cx="8314709" cy="2707273"/>
          </a:xfrm>
        </p:spPr>
        <p:txBody>
          <a:bodyPr>
            <a:normAutofit fontScale="77500" lnSpcReduction="20000"/>
          </a:bodyPr>
          <a:lstStyle/>
          <a:p>
            <a:r>
              <a:rPr lang="en-US" b="0" dirty="0">
                <a:solidFill>
                  <a:srgbClr val="CCCCCC"/>
                </a:solidFill>
                <a:effectLst/>
                <a:latin typeface="+mn-lt"/>
              </a:rPr>
              <a:t>In January 2014, the leaders of GASTech are celebrating their new-found fortune as a result of the IPO of their very successful company. In the midst of this celebration, several employees of GASTech go missing. An organization known as the Protectors of Kronos (POK) is suspected in the disappearance, but things may not be what they seem...</a:t>
            </a:r>
          </a:p>
          <a:p>
            <a:endParaRPr lang="en-US"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1260036" y="552659"/>
            <a:ext cx="6934094" cy="5290457"/>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9169-4C3E-4A48-8916-798010E1EE3D}"/>
              </a:ext>
            </a:extLst>
          </p:cNvPr>
          <p:cNvSpPr>
            <a:spLocks noGrp="1"/>
          </p:cNvSpPr>
          <p:nvPr>
            <p:ph type="title"/>
          </p:nvPr>
        </p:nvSpPr>
        <p:spPr/>
        <p:txBody>
          <a:bodyPr/>
          <a:lstStyle/>
          <a:p>
            <a:r>
              <a:rPr lang="en-US" dirty="0">
                <a:latin typeface="+mj-lt"/>
              </a:rPr>
              <a:t>Questions to be answered</a:t>
            </a:r>
          </a:p>
        </p:txBody>
      </p:sp>
      <p:sp>
        <p:nvSpPr>
          <p:cNvPr id="3" name="Content Placeholder 2">
            <a:extLst>
              <a:ext uri="{FF2B5EF4-FFF2-40B4-BE49-F238E27FC236}">
                <a16:creationId xmlns:a16="http://schemas.microsoft.com/office/drawing/2014/main" id="{81D24625-9C60-7C41-B88A-6C1F51A05DE2}"/>
              </a:ext>
            </a:extLst>
          </p:cNvPr>
          <p:cNvSpPr>
            <a:spLocks noGrp="1"/>
          </p:cNvSpPr>
          <p:nvPr>
            <p:ph idx="1"/>
          </p:nvPr>
        </p:nvSpPr>
        <p:spPr>
          <a:xfrm>
            <a:off x="4149305" y="1628447"/>
            <a:ext cx="6833715" cy="4351338"/>
          </a:xfrm>
        </p:spPr>
        <p:txBody>
          <a:bodyPr>
            <a:normAutofit fontScale="77500" lnSpcReduction="20000"/>
          </a:bodyPr>
          <a:lstStyle/>
          <a:p>
            <a:pPr marL="514350" indent="-514350">
              <a:buAutoNum type="arabicPeriod"/>
            </a:pPr>
            <a:r>
              <a:rPr lang="en-US" b="0" dirty="0">
                <a:solidFill>
                  <a:srgbClr val="000000"/>
                </a:solidFill>
                <a:effectLst/>
                <a:latin typeface="+mn-lt"/>
                <a:ea typeface="Verdana" panose="020B0604030504040204" pitchFamily="34" charset="0"/>
              </a:rPr>
              <a:t>Provide a clear analysis of the structure of the Protectors of Kronos network, with supporting evidence.</a:t>
            </a:r>
          </a:p>
          <a:p>
            <a:pPr lvl="1">
              <a:lnSpc>
                <a:spcPct val="120000"/>
              </a:lnSpc>
              <a:spcBef>
                <a:spcPts val="600"/>
              </a:spcBef>
            </a:pPr>
            <a:r>
              <a:rPr lang="en-US" b="0" dirty="0">
                <a:solidFill>
                  <a:srgbClr val="000000"/>
                </a:solidFill>
                <a:effectLst/>
                <a:latin typeface="+mn-lt"/>
                <a:ea typeface="Verdana" panose="020B0604030504040204" pitchFamily="34" charset="0"/>
              </a:rPr>
              <a:t>Who are the leaders?</a:t>
            </a:r>
          </a:p>
          <a:p>
            <a:pPr lvl="1">
              <a:lnSpc>
                <a:spcPct val="120000"/>
              </a:lnSpc>
              <a:spcBef>
                <a:spcPts val="600"/>
              </a:spcBef>
            </a:pPr>
            <a:r>
              <a:rPr lang="en-US" b="0" dirty="0">
                <a:solidFill>
                  <a:srgbClr val="000000"/>
                </a:solidFill>
                <a:effectLst/>
                <a:latin typeface="+mn-lt"/>
                <a:ea typeface="Verdana" panose="020B0604030504040204" pitchFamily="34" charset="0"/>
              </a:rPr>
              <a:t>Who is part of the extended network?</a:t>
            </a:r>
          </a:p>
          <a:p>
            <a:pPr lvl="1">
              <a:lnSpc>
                <a:spcPct val="120000"/>
              </a:lnSpc>
              <a:spcBef>
                <a:spcPts val="600"/>
              </a:spcBef>
            </a:pPr>
            <a:r>
              <a:rPr lang="en-US" b="0" dirty="0">
                <a:solidFill>
                  <a:srgbClr val="000000"/>
                </a:solidFill>
                <a:effectLst/>
                <a:latin typeface="+mn-lt"/>
                <a:ea typeface="Verdana" panose="020B0604030504040204" pitchFamily="34" charset="0"/>
              </a:rPr>
              <a:t>How has the group structure and organization changed over time?</a:t>
            </a:r>
          </a:p>
          <a:p>
            <a:pPr lvl="1">
              <a:lnSpc>
                <a:spcPct val="120000"/>
              </a:lnSpc>
              <a:spcBef>
                <a:spcPts val="600"/>
              </a:spcBef>
            </a:pPr>
            <a:r>
              <a:rPr lang="en-US" b="0" dirty="0">
                <a:solidFill>
                  <a:srgbClr val="000000"/>
                </a:solidFill>
                <a:effectLst/>
                <a:latin typeface="+mn-lt"/>
                <a:ea typeface="Verdana" panose="020B0604030504040204" pitchFamily="34" charset="0"/>
              </a:rPr>
              <a:t>Where are the potential connections between the POK and GASTech?</a:t>
            </a:r>
          </a:p>
          <a:p>
            <a:pPr marL="0" indent="0">
              <a:buNone/>
            </a:pPr>
            <a:r>
              <a:rPr lang="en-US" b="0" dirty="0">
                <a:solidFill>
                  <a:srgbClr val="000000"/>
                </a:solidFill>
                <a:effectLst/>
                <a:latin typeface="+mn-lt"/>
                <a:ea typeface="Verdana" panose="020B0604030504040204" pitchFamily="34" charset="0"/>
              </a:rPr>
              <a:t>2. Describe the events of January 20-21, 2014. What is the timeline of events? </a:t>
            </a:r>
          </a:p>
          <a:p>
            <a:pPr marL="0" indent="0">
              <a:buNone/>
            </a:pPr>
            <a:r>
              <a:rPr lang="en-US" b="0" dirty="0">
                <a:solidFill>
                  <a:srgbClr val="000000"/>
                </a:solidFill>
                <a:effectLst/>
                <a:latin typeface="+mn-lt"/>
                <a:ea typeface="Verdana" panose="020B0604030504040204" pitchFamily="34" charset="0"/>
              </a:rPr>
              <a:t>3. Provide at least two possible explanations why the GASTech employees may be missing. What evidence do you have to support each of these explanations?</a:t>
            </a:r>
          </a:p>
          <a:p>
            <a:endParaRPr lang="en-US" dirty="0"/>
          </a:p>
        </p:txBody>
      </p:sp>
    </p:spTree>
    <p:extLst>
      <p:ext uri="{BB962C8B-B14F-4D97-AF65-F5344CB8AC3E}">
        <p14:creationId xmlns:p14="http://schemas.microsoft.com/office/powerpoint/2010/main" val="113451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CC4B-1D22-0141-B9B9-D29673A3133C}"/>
              </a:ext>
            </a:extLst>
          </p:cNvPr>
          <p:cNvSpPr>
            <a:spLocks noGrp="1"/>
          </p:cNvSpPr>
          <p:nvPr>
            <p:ph type="title"/>
          </p:nvPr>
        </p:nvSpPr>
        <p:spPr>
          <a:xfrm>
            <a:off x="3687082" y="0"/>
            <a:ext cx="6411511" cy="950898"/>
          </a:xfrm>
        </p:spPr>
        <p:txBody>
          <a:bodyPr>
            <a:normAutofit/>
          </a:bodyPr>
          <a:lstStyle/>
          <a:p>
            <a:r>
              <a:rPr lang="en-US" dirty="0">
                <a:latin typeface="+mj-lt"/>
              </a:rPr>
              <a:t>Historical Background of POK</a:t>
            </a:r>
          </a:p>
        </p:txBody>
      </p:sp>
      <p:pic>
        <p:nvPicPr>
          <p:cNvPr id="6" name="Content Placeholder 5" descr="A picture containing text, screenshot, font, circle&#10;&#10;Description automatically generated">
            <a:extLst>
              <a:ext uri="{FF2B5EF4-FFF2-40B4-BE49-F238E27FC236}">
                <a16:creationId xmlns:a16="http://schemas.microsoft.com/office/drawing/2014/main" id="{2CAC13D2-927B-3C05-91E2-34A8E58C17AC}"/>
              </a:ext>
            </a:extLst>
          </p:cNvPr>
          <p:cNvPicPr>
            <a:picLocks noGrp="1" noChangeAspect="1"/>
          </p:cNvPicPr>
          <p:nvPr>
            <p:ph idx="1"/>
          </p:nvPr>
        </p:nvPicPr>
        <p:blipFill>
          <a:blip r:embed="rId3"/>
          <a:stretch>
            <a:fillRect/>
          </a:stretch>
        </p:blipFill>
        <p:spPr>
          <a:xfrm>
            <a:off x="264608" y="826813"/>
            <a:ext cx="8698196" cy="5866977"/>
          </a:xfrm>
        </p:spPr>
      </p:pic>
    </p:spTree>
    <p:extLst>
      <p:ext uri="{BB962C8B-B14F-4D97-AF65-F5344CB8AC3E}">
        <p14:creationId xmlns:p14="http://schemas.microsoft.com/office/powerpoint/2010/main" val="24858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pic>
        <p:nvPicPr>
          <p:cNvPr id="8" name="Picture 7" descr="A screenshot of a computer screen&#10;&#10;Description automatically generated with low confidence">
            <a:extLst>
              <a:ext uri="{FF2B5EF4-FFF2-40B4-BE49-F238E27FC236}">
                <a16:creationId xmlns:a16="http://schemas.microsoft.com/office/drawing/2014/main" id="{138070CC-9F48-43B7-AFC0-D070596B686C}"/>
              </a:ext>
            </a:extLst>
          </p:cNvPr>
          <p:cNvPicPr>
            <a:picLocks noChangeAspect="1"/>
          </p:cNvPicPr>
          <p:nvPr/>
        </p:nvPicPr>
        <p:blipFill>
          <a:blip r:embed="rId3"/>
          <a:stretch>
            <a:fillRect/>
          </a:stretch>
        </p:blipFill>
        <p:spPr>
          <a:xfrm>
            <a:off x="412955" y="1296238"/>
            <a:ext cx="8814236" cy="5341961"/>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Recent Structure of POK Network</a:t>
            </a:r>
          </a:p>
        </p:txBody>
      </p:sp>
      <p:pic>
        <p:nvPicPr>
          <p:cNvPr id="3" name="Picture 2" descr="A picture containing text, screenshot, font, line&#10;&#10;Description automatically generated">
            <a:extLst>
              <a:ext uri="{FF2B5EF4-FFF2-40B4-BE49-F238E27FC236}">
                <a16:creationId xmlns:a16="http://schemas.microsoft.com/office/drawing/2014/main" id="{E51784BC-A2AF-53E1-1B52-46F5071C7838}"/>
              </a:ext>
            </a:extLst>
          </p:cNvPr>
          <p:cNvPicPr>
            <a:picLocks noChangeAspect="1"/>
          </p:cNvPicPr>
          <p:nvPr/>
        </p:nvPicPr>
        <p:blipFill>
          <a:blip r:embed="rId3"/>
          <a:stretch>
            <a:fillRect/>
          </a:stretch>
        </p:blipFill>
        <p:spPr>
          <a:xfrm>
            <a:off x="1343077" y="2352068"/>
            <a:ext cx="8983329" cy="1952898"/>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85857-55A3-B84A-9645-0D6CA4FAC082}"/>
              </a:ext>
            </a:extLst>
          </p:cNvPr>
          <p:cNvSpPr>
            <a:spLocks noGrp="1"/>
          </p:cNvSpPr>
          <p:nvPr>
            <p:ph type="title"/>
          </p:nvPr>
        </p:nvSpPr>
        <p:spPr/>
        <p:txBody>
          <a:bodyPr>
            <a:normAutofit fontScale="90000"/>
          </a:bodyPr>
          <a:lstStyle/>
          <a:p>
            <a:r>
              <a:rPr lang="en-US" dirty="0">
                <a:latin typeface="+mj-lt"/>
              </a:rPr>
              <a:t>GASTech Notable Employees</a:t>
            </a:r>
          </a:p>
        </p:txBody>
      </p:sp>
      <p:pic>
        <p:nvPicPr>
          <p:cNvPr id="7" name="Picture 6" descr="A screenshot of a computer&#10;&#10;Description automatically generated with medium confidence">
            <a:extLst>
              <a:ext uri="{FF2B5EF4-FFF2-40B4-BE49-F238E27FC236}">
                <a16:creationId xmlns:a16="http://schemas.microsoft.com/office/drawing/2014/main" id="{97E5F66A-9F40-84E2-4667-4A87581E4152}"/>
              </a:ext>
            </a:extLst>
          </p:cNvPr>
          <p:cNvPicPr>
            <a:picLocks noChangeAspect="1"/>
          </p:cNvPicPr>
          <p:nvPr/>
        </p:nvPicPr>
        <p:blipFill>
          <a:blip r:embed="rId2"/>
          <a:stretch>
            <a:fillRect/>
          </a:stretch>
        </p:blipFill>
        <p:spPr>
          <a:xfrm>
            <a:off x="199790" y="1398782"/>
            <a:ext cx="11631648" cy="4479504"/>
          </a:xfrm>
          <a:prstGeom prst="rect">
            <a:avLst/>
          </a:prstGeom>
        </p:spPr>
      </p:pic>
    </p:spTree>
    <p:extLst>
      <p:ext uri="{BB962C8B-B14F-4D97-AF65-F5344CB8AC3E}">
        <p14:creationId xmlns:p14="http://schemas.microsoft.com/office/powerpoint/2010/main" val="3065850940"/>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6596</TotalTime>
  <Words>1076</Words>
  <Application>Microsoft Office PowerPoint</Application>
  <PresentationFormat>Widescreen</PresentationFormat>
  <Paragraphs>74</Paragraphs>
  <Slides>19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Cambria Math</vt:lpstr>
      <vt:lpstr>Futura Md BT</vt:lpstr>
      <vt:lpstr>Office Theme</vt:lpstr>
      <vt:lpstr>Heather Lemon Kronos Kidnapping Case</vt:lpstr>
      <vt:lpstr>Case Background: </vt:lpstr>
      <vt:lpstr>PowerPoint Presentation</vt:lpstr>
      <vt:lpstr>Questions to be answered</vt:lpstr>
      <vt:lpstr>Dataset Description</vt:lpstr>
      <vt:lpstr>Historical Background of POK</vt:lpstr>
      <vt:lpstr>Founding Structure of POK Network</vt:lpstr>
      <vt:lpstr>Recent Structure of POK Network</vt:lpstr>
      <vt:lpstr>GASTech Notable Employees</vt:lpstr>
      <vt:lpstr>Timeline 2010-2012</vt:lpstr>
      <vt:lpstr>Timeline 2012-2014</vt:lpstr>
      <vt:lpstr>News Article Facts vs Opinions </vt:lpstr>
      <vt:lpstr>Kidnapping Timeline Events January 20-21</vt:lpstr>
      <vt:lpstr>Kidnapping Timeline Events January 20-21</vt:lpstr>
      <vt:lpstr>2 Hypothesis of what happened</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124</cp:revision>
  <dcterms:created xsi:type="dcterms:W3CDTF">2018-10-30T16:41:44Z</dcterms:created>
  <dcterms:modified xsi:type="dcterms:W3CDTF">2023-05-15T01:29:06Z</dcterms:modified>
</cp:coreProperties>
</file>